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50e9a0e6f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450e9a0e6f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ssion Title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/>
        </p:nvSpPr>
        <p:spPr>
          <a:xfrm>
            <a:off x="7467600" y="4763570"/>
            <a:ext cx="1274701" cy="269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B3E3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October 17, 2018</a:t>
            </a:r>
            <a:endParaRPr/>
          </a:p>
        </p:txBody>
      </p:sp>
      <p:pic>
        <p:nvPicPr>
          <p:cNvPr descr="Picture 1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735419"/>
            <a:ext cx="1143000" cy="27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57200" y="1352550"/>
            <a:ext cx="792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1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–"/>
              <a:defRPr b="0" i="0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1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715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–"/>
              <a:defRPr b="0" i="0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715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Char char="»"/>
              <a:defRPr b="0" i="0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484909" y="2571750"/>
            <a:ext cx="792480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Picture 1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3056"/>
            <a:ext cx="2438400" cy="58609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onsors" showMasterSp="0">
  <p:cSld name="Sponsor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/>
        </p:nvSpPr>
        <p:spPr>
          <a:xfrm>
            <a:off x="7467600" y="4763570"/>
            <a:ext cx="1274701" cy="269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B3E3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October 17, 2018</a:t>
            </a:r>
            <a:endParaRPr/>
          </a:p>
        </p:txBody>
      </p:sp>
      <p:pic>
        <p:nvPicPr>
          <p:cNvPr descr="Picture 1"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735419"/>
            <a:ext cx="1143000" cy="27473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-16124"/>
            <a:ext cx="9144000" cy="1216276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0" y="143529"/>
            <a:ext cx="9144000" cy="52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                           Sponsors</a:t>
            </a:r>
            <a:endParaRPr/>
          </a:p>
        </p:txBody>
      </p:sp>
      <p:pic>
        <p:nvPicPr>
          <p:cNvPr descr="Picture 1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3578" y="103031"/>
            <a:ext cx="2313822" cy="556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1006118" y="2495550"/>
            <a:ext cx="7110603" cy="2190195"/>
            <a:chOff x="-1" y="0"/>
            <a:chExt cx="7110602" cy="2190193"/>
          </a:xfrm>
        </p:grpSpPr>
        <p:pic>
          <p:nvPicPr>
            <p:cNvPr descr="Picture 8" id="26" name="Google Shape;2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" y="0"/>
              <a:ext cx="4716993" cy="2190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11" id="27" name="Google Shape;27;p3"/>
            <p:cNvPicPr preferRelativeResize="0"/>
            <p:nvPr/>
          </p:nvPicPr>
          <p:blipFill rotWithShape="1">
            <a:blip r:embed="rId5">
              <a:alphaModFix/>
            </a:blip>
            <a:srcRect b="0" l="0" r="2739" t="0"/>
            <a:stretch/>
          </p:blipFill>
          <p:spPr>
            <a:xfrm>
              <a:off x="4746979" y="1"/>
              <a:ext cx="2363622" cy="21901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12" id="28" name="Google Shape;2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2200" y="742950"/>
            <a:ext cx="3657600" cy="171471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Content">
  <p:cSld name="Basic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body"/>
          </p:nvPr>
        </p:nvSpPr>
        <p:spPr>
          <a:xfrm>
            <a:off x="533400" y="1276350"/>
            <a:ext cx="8077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pporters" showMasterSp="0">
  <p:cSld name="Supporter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/>
        </p:nvSpPr>
        <p:spPr>
          <a:xfrm>
            <a:off x="7467600" y="4763570"/>
            <a:ext cx="1274701" cy="269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B3E3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October 17, 2018</a:t>
            </a:r>
            <a:endParaRPr/>
          </a:p>
        </p:txBody>
      </p:sp>
      <p:pic>
        <p:nvPicPr>
          <p:cNvPr descr="Picture 1"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735419"/>
            <a:ext cx="1143000" cy="27473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/>
          <p:nvPr/>
        </p:nvSpPr>
        <p:spPr>
          <a:xfrm>
            <a:off x="0" y="-16124"/>
            <a:ext cx="9144000" cy="987676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0" y="143529"/>
            <a:ext cx="9144000" cy="52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                           Supporters</a:t>
            </a:r>
            <a:endParaRPr/>
          </a:p>
        </p:txBody>
      </p:sp>
      <p:pic>
        <p:nvPicPr>
          <p:cNvPr descr="Picture 7" id="42" name="Google Shape;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913" y="92267"/>
            <a:ext cx="2390022" cy="574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43" name="Google Shape;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742950"/>
            <a:ext cx="6477000" cy="435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/>
        </p:nvSpPr>
        <p:spPr>
          <a:xfrm>
            <a:off x="7467600" y="4763570"/>
            <a:ext cx="1274701" cy="269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B3E3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October 17, 2018</a:t>
            </a:r>
            <a:endParaRPr/>
          </a:p>
        </p:txBody>
      </p:sp>
      <p:pic>
        <p:nvPicPr>
          <p:cNvPr descr="Picture 1" id="47" name="Google Shape;4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735419"/>
            <a:ext cx="1143000" cy="27473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ck Channel">
  <p:cSld name="Slack Channel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/>
        </p:nvSpPr>
        <p:spPr>
          <a:xfrm>
            <a:off x="0" y="117186"/>
            <a:ext cx="9144000" cy="548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Meet Me in the Slack Channel for Q&amp;A</a:t>
            </a:r>
            <a:endParaRPr/>
          </a:p>
        </p:txBody>
      </p:sp>
      <p:sp>
        <p:nvSpPr>
          <p:cNvPr id="51" name="Google Shape;51;p8"/>
          <p:cNvSpPr txBox="1"/>
          <p:nvPr/>
        </p:nvSpPr>
        <p:spPr>
          <a:xfrm>
            <a:off x="0" y="2038350"/>
            <a:ext cx="9144000" cy="1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alibri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bit.ly/addo-slack</a:t>
            </a:r>
            <a:endParaRPr/>
          </a:p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7467600" y="4763570"/>
            <a:ext cx="1274701" cy="269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B3E3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rgbClr val="8CB3E3"/>
                </a:solidFill>
                <a:latin typeface="Calibri"/>
                <a:ea typeface="Calibri"/>
                <a:cs typeface="Calibri"/>
                <a:sym typeface="Calibri"/>
              </a:rPr>
              <a:t>October 17, 2018</a:t>
            </a:r>
            <a:endParaRPr/>
          </a:p>
        </p:txBody>
      </p:sp>
      <p:pic>
        <p:nvPicPr>
          <p:cNvPr descr="Picture 1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" y="4735419"/>
            <a:ext cx="1143000" cy="2747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idx="1" type="body"/>
          </p:nvPr>
        </p:nvSpPr>
        <p:spPr>
          <a:xfrm>
            <a:off x="533400" y="1276350"/>
            <a:ext cx="8077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/>
          <p:nvPr/>
        </p:nvSpPr>
        <p:spPr>
          <a:xfrm>
            <a:off x="0" y="0"/>
            <a:ext cx="9144000" cy="81915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A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0"/>
            <a:ext cx="8229600" cy="1269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ages.cloudbees.com/AllDayDevOpsResources" TargetMode="External"/><Relationship Id="rId4" Type="http://schemas.openxmlformats.org/officeDocument/2006/relationships/hyperlink" Target="https://www.cloudbees.com/all-day-devopsday/resource/ebook/clone-building-cloud-native-apps-painlessly?utm_source=alldaydevops&amp;utm_medium=website&amp;utm_campaign=cloud-native-ebook" TargetMode="External"/><Relationship Id="rId5" Type="http://schemas.openxmlformats.org/officeDocument/2006/relationships/hyperlink" Target="https://www.cloudbees.com/resource/webinar-recording/easy-cicd-kubernetes" TargetMode="External"/><Relationship Id="rId6" Type="http://schemas.openxmlformats.org/officeDocument/2006/relationships/hyperlink" Target="https://www.cloudbees.com/resource/webinar-recording/cicd-cloud-native-applications-kubernetes/thank-you" TargetMode="External"/><Relationship Id="rId7" Type="http://schemas.openxmlformats.org/officeDocument/2006/relationships/hyperlink" Target="https://www.cloudbees.com/resource/whitepaper/cicd-cloud-native-applications-kubernet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body"/>
          </p:nvPr>
        </p:nvSpPr>
        <p:spPr>
          <a:xfrm>
            <a:off x="1587500" y="3879850"/>
            <a:ext cx="7354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85"/>
              <a:buFont typeface="Arial"/>
              <a:buNone/>
            </a:pPr>
            <a:r>
              <a:rPr b="0" i="0" lang="en-US" sz="318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Juni Mukherjee @JuniTweets @ CloudBees</a:t>
            </a:r>
            <a:endParaRPr/>
          </a:p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905125" y="2482850"/>
            <a:ext cx="8000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80"/>
              <a:buFont typeface="Arial"/>
              <a:buNone/>
            </a:pPr>
            <a:r>
              <a:rPr lang="en-US" sz="3880">
                <a:solidFill>
                  <a:srgbClr val="FFFFFF"/>
                </a:solidFill>
              </a:rPr>
              <a:t>  </a:t>
            </a:r>
            <a:r>
              <a:rPr b="0" i="0" lang="en-US" sz="38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Continuous Everything </a:t>
            </a:r>
            <a:r>
              <a:rPr lang="en-US" sz="3880">
                <a:solidFill>
                  <a:srgbClr val="FFFFFF"/>
                </a:solidFill>
              </a:rPr>
              <a:t>W</a:t>
            </a:r>
            <a:r>
              <a:rPr b="0" i="0" lang="en-US" sz="38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ith Jenkins X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3880"/>
              <a:buFont typeface="Arial"/>
              <a:buNone/>
            </a:pPr>
            <a:r>
              <a:rPr b="0" i="0" lang="en-US" sz="388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- Why You Should</a:t>
            </a:r>
            <a:r>
              <a:rPr lang="en-US" sz="3880">
                <a:solidFill>
                  <a:srgbClr val="FFFFFF"/>
                </a:solidFill>
              </a:rPr>
              <a:t> Care</a:t>
            </a:r>
            <a:endParaRPr/>
          </a:p>
        </p:txBody>
      </p:sp>
      <p:pic>
        <p:nvPicPr>
          <p:cNvPr descr="Captain Kube.png" id="59" name="Google Shape;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01" y="884522"/>
            <a:ext cx="1295050" cy="15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Jenkins X - Why You Should Care</a:t>
            </a:r>
            <a:endParaRPr/>
          </a:p>
        </p:txBody>
      </p:sp>
      <p:pic>
        <p:nvPicPr>
          <p:cNvPr descr="jenkins-x-benefits.jpg"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11" y="690054"/>
            <a:ext cx="8466978" cy="4366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1179" y="1774775"/>
            <a:ext cx="765343" cy="8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Delivers Software Releases Faster</a:t>
            </a:r>
            <a:endParaRPr/>
          </a:p>
        </p:txBody>
      </p:sp>
      <p:pic>
        <p:nvPicPr>
          <p:cNvPr descr="JenkinsXBlueOceanView.jpg"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31" y="656498"/>
            <a:ext cx="8862269" cy="403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…But Safely.</a:t>
            </a:r>
            <a:endParaRPr/>
          </a:p>
        </p:txBody>
      </p:sp>
      <p:pic>
        <p:nvPicPr>
          <p:cNvPr descr="App Pipeline Failure.jpg"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71" y="758326"/>
            <a:ext cx="8797129" cy="3977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Jenkins X - Why You Should Care</a:t>
            </a:r>
            <a:endParaRPr/>
          </a:p>
        </p:txBody>
      </p:sp>
      <p:pic>
        <p:nvPicPr>
          <p:cNvPr descr="jenkins-x-benefits.jpg"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11" y="690054"/>
            <a:ext cx="8466978" cy="4366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645" y="3832175"/>
            <a:ext cx="765344" cy="8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Boosts Team Productivity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1491417" y="2109838"/>
            <a:ext cx="6161166" cy="1751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Quickstarts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t/>
            </a:r>
            <a:endParaRPr b="0" i="0" sz="3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https://github.com/junibutler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Jenkins X - Why You Should Care</a:t>
            </a:r>
            <a:endParaRPr/>
          </a:p>
        </p:txBody>
      </p:sp>
      <p:pic>
        <p:nvPicPr>
          <p:cNvPr descr="jenkins-x-benefits.jpg"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11" y="690054"/>
            <a:ext cx="8466978" cy="4366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8145" y="3806775"/>
            <a:ext cx="765344" cy="8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Improves Software Release Predictability</a:t>
            </a:r>
            <a:endParaRPr/>
          </a:p>
        </p:txBody>
      </p:sp>
      <p:pic>
        <p:nvPicPr>
          <p:cNvPr descr="Staging Pipeline #8.jpg"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11" y="681095"/>
            <a:ext cx="8910778" cy="4017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Jenkins X - Why You Should Care</a:t>
            </a:r>
            <a:endParaRPr/>
          </a:p>
        </p:txBody>
      </p:sp>
      <p:pic>
        <p:nvPicPr>
          <p:cNvPr descr="jenkins-x-benefits.jpg"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11" y="690054"/>
            <a:ext cx="8466978" cy="4366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4" name="Google Shape;1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9345" y="3832175"/>
            <a:ext cx="765344" cy="8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Promotes Tighter Audit Trails - GitOps!</a:t>
            </a:r>
            <a:endParaRPr/>
          </a:p>
        </p:txBody>
      </p:sp>
      <p:pic>
        <p:nvPicPr>
          <p:cNvPr descr="Production Git Repo.jpg" id="170" name="Google Shape;1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234" y="669193"/>
            <a:ext cx="8360854" cy="401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2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Promotes Tighter Audit Trails - GitOps!</a:t>
            </a:r>
            <a:endParaRPr/>
          </a:p>
        </p:txBody>
      </p:sp>
      <p:pic>
        <p:nvPicPr>
          <p:cNvPr descr="PRsInProduction.jpg"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898" y="630832"/>
            <a:ext cx="6510211" cy="4423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Jenkins X - Why You Should Care</a:t>
            </a:r>
            <a:endParaRPr/>
          </a:p>
        </p:txBody>
      </p:sp>
      <p:pic>
        <p:nvPicPr>
          <p:cNvPr descr="jenkins-x-benefits.jpg" id="182" name="Google Shape;1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11" y="690054"/>
            <a:ext cx="8466978" cy="4366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3" name="Google Shape;18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1979" y="3781375"/>
            <a:ext cx="765343" cy="8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Enhances Business Sustainability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608230" y="972835"/>
            <a:ext cx="8179531" cy="2049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3P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Process-as-code + Pipeline-as-code + Productivity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3T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Traceability + Transparency + Trust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3C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Culture + Collaboration + Containers</a:t>
            </a:r>
            <a:endParaRPr/>
          </a:p>
        </p:txBody>
      </p:sp>
      <p:pic>
        <p:nvPicPr>
          <p:cNvPr descr="Image" id="190" name="Google Shape;1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637" y="3328059"/>
            <a:ext cx="1485926" cy="148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2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Follow @cloudbees | Visit cloudbees.com</a:t>
            </a:r>
            <a:endParaRPr/>
          </a:p>
        </p:txBody>
      </p:sp>
      <p:pic>
        <p:nvPicPr>
          <p:cNvPr descr="Jenkins-X-Modern-Paperboy.jpg" id="196" name="Google Shape;19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425" y="1064150"/>
            <a:ext cx="7556951" cy="38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idx="2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@CloudBees Resources</a:t>
            </a:r>
            <a:endParaRPr/>
          </a:p>
        </p:txBody>
      </p:sp>
      <p:sp>
        <p:nvSpPr>
          <p:cNvPr id="202" name="Google Shape;202;p31"/>
          <p:cNvSpPr txBox="1"/>
          <p:nvPr/>
        </p:nvSpPr>
        <p:spPr>
          <a:xfrm>
            <a:off x="393525" y="1410450"/>
            <a:ext cx="8562900" cy="28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70639" lvl="0" marL="4277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https://pages.cloudbees.com/AllDayDevOpsResources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70639" lvl="0" marL="4277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eriod"/>
            </a:pPr>
            <a:r>
              <a:rPr b="0" i="0" lang="en-US" sz="20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Ebook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Building Cloud Native Apps Painlessly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0639" lvl="0" marL="4277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eriod"/>
            </a:pPr>
            <a:r>
              <a:rPr b="0" i="0" lang="en-US" sz="20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Webinar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Easy CI/CD with Kubernetes 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0639" lvl="0" marL="4277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eriod"/>
            </a:pPr>
            <a:r>
              <a:rPr b="0" i="0" lang="en-US" sz="20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Webinar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Automated Continuous Everything For Cloud Apps on </a:t>
            </a:r>
            <a:r>
              <a:rPr lang="en-US" sz="2000">
                <a:solidFill>
                  <a:srgbClr val="FFFFFF"/>
                </a:solidFill>
              </a:rPr>
              <a:t>K8s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0639" lvl="0" marL="4277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eriod"/>
            </a:pPr>
            <a:r>
              <a:rPr b="0" i="0" lang="en-US" sz="20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Whitepaper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1" name="Google Shape;2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45" y="4365"/>
            <a:ext cx="3398657" cy="2253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2" name="Google Shape;21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8962" y="135759"/>
            <a:ext cx="4062511" cy="44829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/>
        </p:nvSpPr>
        <p:spPr>
          <a:xfrm>
            <a:off x="-25877" y="3567727"/>
            <a:ext cx="8944333" cy="1094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 Say No To Treating Continuous Everything As</a:t>
            </a:r>
            <a:endParaRPr/>
          </a:p>
          <a:p>
            <a:pPr indent="2032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Side Project. Let’s Do It With Pride!</a:t>
            </a:r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5842350" y="59550"/>
            <a:ext cx="3231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@JuniTweets @CloudBees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16662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Arial"/>
              <a:buNone/>
            </a:pPr>
            <a:r>
              <a:rPr lang="en-US" sz="2624"/>
              <a:t>Thank you CloudBees and Sonatype!</a:t>
            </a:r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875" y="914625"/>
            <a:ext cx="5359395" cy="401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457200" y="0"/>
            <a:ext cx="815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166622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Arial"/>
              <a:buNone/>
            </a:pPr>
            <a:r>
              <a:rPr b="0" i="0" lang="en-US" sz="262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What’s the best way to start the </a:t>
            </a:r>
            <a:r>
              <a:rPr b="0" i="0" lang="en-US" sz="2624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continuous</a:t>
            </a:r>
            <a:r>
              <a:rPr b="0" i="0" lang="en-US" sz="262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journey?</a:t>
            </a:r>
            <a:endParaRPr/>
          </a:p>
        </p:txBody>
      </p:sp>
      <p:pic>
        <p:nvPicPr>
          <p:cNvPr descr="Image" id="75" name="Google Shape;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62" y="542159"/>
            <a:ext cx="4062511" cy="44829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/>
        </p:nvSpPr>
        <p:spPr>
          <a:xfrm>
            <a:off x="2539523" y="3542327"/>
            <a:ext cx="66021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Sometimes You Just Got To Do It! </a:t>
            </a:r>
            <a:endParaRPr/>
          </a:p>
          <a:p>
            <a:pPr indent="2032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That Too With Pride!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Jenkins X - Why You Should Care</a:t>
            </a:r>
            <a:endParaRPr/>
          </a:p>
        </p:txBody>
      </p:sp>
      <p:pic>
        <p:nvPicPr>
          <p:cNvPr descr="Image" id="82" name="Google Shape;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828" y="1228675"/>
            <a:ext cx="765344" cy="844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3" name="Google Shape;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828" y="2907459"/>
            <a:ext cx="765344" cy="8445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/>
        </p:nvSpPr>
        <p:spPr>
          <a:xfrm>
            <a:off x="1219988" y="3043427"/>
            <a:ext cx="7712086" cy="1067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GitOps - Manage Environments, Apps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App Versions in Git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1219988" y="1303948"/>
            <a:ext cx="6991646" cy="1067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Jenkins X - </a:t>
            </a:r>
            <a:r>
              <a:rPr lang="en-US" sz="3400">
                <a:solidFill>
                  <a:srgbClr val="FFFFFF"/>
                </a:solidFill>
              </a:rPr>
              <a:t>Streamlined</a:t>
            </a: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OSS CI/CD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Cloud Apps On Kubernetes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Jenkins X - Why You Should Care</a:t>
            </a:r>
            <a:endParaRPr/>
          </a:p>
        </p:txBody>
      </p:sp>
      <p:pic>
        <p:nvPicPr>
          <p:cNvPr descr="jenkins-x-benefits.jpg"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11" y="690054"/>
            <a:ext cx="8466978" cy="4366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5445" y="1787475"/>
            <a:ext cx="765344" cy="8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Eases Setup</a:t>
            </a:r>
            <a:endParaRPr/>
          </a:p>
        </p:txBody>
      </p:sp>
      <p:pic>
        <p:nvPicPr>
          <p:cNvPr descr="Under-the-hood-of-Jenkins X.jpg"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106" y="631404"/>
            <a:ext cx="6615588" cy="44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Jenkins X - Why You Should Care</a:t>
            </a:r>
            <a:endParaRPr/>
          </a:p>
        </p:txBody>
      </p:sp>
      <p:pic>
        <p:nvPicPr>
          <p:cNvPr descr="jenkins-x-benefits.jpg"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11" y="690054"/>
            <a:ext cx="8466978" cy="4366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5" name="Google Shape;10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4745" y="1800175"/>
            <a:ext cx="765344" cy="8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457200" y="0"/>
            <a:ext cx="8153400" cy="819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Enables Autonomous Teams</a:t>
            </a:r>
            <a:endParaRPr/>
          </a:p>
        </p:txBody>
      </p:sp>
      <p:pic>
        <p:nvPicPr>
          <p:cNvPr descr="Continuous Delivery Pipeline - Simplified Domain Model.png"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884" y="1240414"/>
            <a:ext cx="7473227" cy="1693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1502874" y="3554375"/>
            <a:ext cx="60627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        Personnel        Tools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